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tags/tag11.xml" ContentType="application/vnd.openxmlformats-officedocument.presentationml.tags+xml"/>
  <Override PartName="/ppt/notesSlides/notesSlide12.xml" ContentType="application/vnd.openxmlformats-officedocument.presentationml.notesSlide+xml"/>
  <Override PartName="/ppt/tags/tag12.xml" ContentType="application/vnd.openxmlformats-officedocument.presentationml.tags+xml"/>
  <Override PartName="/ppt/notesSlides/notesSlide13.xml" ContentType="application/vnd.openxmlformats-officedocument.presentationml.notesSlide+xml"/>
  <Override PartName="/ppt/tags/tag13.xml" ContentType="application/vnd.openxmlformats-officedocument.presentationml.tags+xml"/>
  <Override PartName="/ppt/notesSlides/notesSlide14.xml" ContentType="application/vnd.openxmlformats-officedocument.presentationml.notesSlide+xml"/>
  <Override PartName="/ppt/tags/tag14.xml" ContentType="application/vnd.openxmlformats-officedocument.presentationml.tags+xml"/>
  <Override PartName="/ppt/notesSlides/notesSlide15.xml" ContentType="application/vnd.openxmlformats-officedocument.presentationml.notesSlide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ppt/notesSlides/notesSlide17.xml" ContentType="application/vnd.openxmlformats-officedocument.presentationml.notesSlide+xml"/>
  <Override PartName="/ppt/tags/tag17.xml" ContentType="application/vnd.openxmlformats-officedocument.presentationml.tags+xml"/>
  <Override PartName="/ppt/notesSlides/notesSlide18.xml" ContentType="application/vnd.openxmlformats-officedocument.presentationml.notesSlide+xml"/>
  <Override PartName="/ppt/tags/tag18.xml" ContentType="application/vnd.openxmlformats-officedocument.presentationml.tags+xml"/>
  <Override PartName="/ppt/notesSlides/notesSlide19.xml" ContentType="application/vnd.openxmlformats-officedocument.presentationml.notesSlide+xml"/>
  <Override PartName="/ppt/tags/tag19.xml" ContentType="application/vnd.openxmlformats-officedocument.presentationml.tags+xml"/>
  <Override PartName="/ppt/notesSlides/notesSlide20.xml" ContentType="application/vnd.openxmlformats-officedocument.presentationml.notesSlide+xml"/>
  <Override PartName="/ppt/tags/tag20.xml" ContentType="application/vnd.openxmlformats-officedocument.presentationml.tags+xml"/>
  <Override PartName="/ppt/notesSlides/notesSlide21.xml" ContentType="application/vnd.openxmlformats-officedocument.presentationml.notesSlide+xml"/>
  <Override PartName="/ppt/tags/tag21.xml" ContentType="application/vnd.openxmlformats-officedocument.presentationml.tags+xml"/>
  <Override PartName="/ppt/notesSlides/notesSlide22.xml" ContentType="application/vnd.openxmlformats-officedocument.presentationml.notesSlide+xml"/>
  <Override PartName="/ppt/tags/tag22.xml" ContentType="application/vnd.openxmlformats-officedocument.presentationml.tags+xml"/>
  <Override PartName="/ppt/notesSlides/notesSlide23.xml" ContentType="application/vnd.openxmlformats-officedocument.presentationml.notesSlide+xml"/>
  <Override PartName="/ppt/tags/tag23.xml" ContentType="application/vnd.openxmlformats-officedocument.presentationml.tags+xml"/>
  <Override PartName="/ppt/notesSlides/notesSlide24.xml" ContentType="application/vnd.openxmlformats-officedocument.presentationml.notesSlide+xml"/>
  <Override PartName="/ppt/tags/tag24.xml" ContentType="application/vnd.openxmlformats-officedocument.presentationml.tags+xml"/>
  <Override PartName="/ppt/notesSlides/notesSlide25.xml" ContentType="application/vnd.openxmlformats-officedocument.presentationml.notesSlide+xml"/>
  <Override PartName="/ppt/tags/tag25.xml" ContentType="application/vnd.openxmlformats-officedocument.presentationml.tags+xml"/>
  <Override PartName="/ppt/notesSlides/notesSlide26.xml" ContentType="application/vnd.openxmlformats-officedocument.presentationml.notesSlide+xml"/>
  <Override PartName="/ppt/tags/tag26.xml" ContentType="application/vnd.openxmlformats-officedocument.presentationml.tags+xml"/>
  <Override PartName="/ppt/notesSlides/notesSlide27.xml" ContentType="application/vnd.openxmlformats-officedocument.presentationml.notesSlide+xml"/>
  <Override PartName="/ppt/tags/tag27.xml" ContentType="application/vnd.openxmlformats-officedocument.presentationml.tags+xml"/>
  <Override PartName="/ppt/notesSlides/notesSlide28.xml" ContentType="application/vnd.openxmlformats-officedocument.presentationml.notesSlide+xml"/>
  <Override PartName="/ppt/tags/tag28.xml" ContentType="application/vnd.openxmlformats-officedocument.presentationml.tags+xml"/>
  <Override PartName="/ppt/notesSlides/notesSlide29.xml" ContentType="application/vnd.openxmlformats-officedocument.presentationml.notesSlide+xml"/>
  <Override PartName="/ppt/tags/tag29.xml" ContentType="application/vnd.openxmlformats-officedocument.presentationml.tags+xml"/>
  <Override PartName="/ppt/notesSlides/notesSlide30.xml" ContentType="application/vnd.openxmlformats-officedocument.presentationml.notesSlide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52" r:id="rId1"/>
  </p:sldMasterIdLst>
  <p:notesMasterIdLst>
    <p:notesMasterId r:id="rId32"/>
  </p:notesMasterIdLst>
  <p:sldIdLst>
    <p:sldId id="256" r:id="rId2"/>
    <p:sldId id="257" r:id="rId3"/>
    <p:sldId id="278" r:id="rId4"/>
    <p:sldId id="258" r:id="rId5"/>
    <p:sldId id="259" r:id="rId6"/>
    <p:sldId id="260" r:id="rId7"/>
    <p:sldId id="263" r:id="rId8"/>
    <p:sldId id="279" r:id="rId9"/>
    <p:sldId id="271" r:id="rId10"/>
    <p:sldId id="280" r:id="rId11"/>
    <p:sldId id="272" r:id="rId12"/>
    <p:sldId id="262" r:id="rId13"/>
    <p:sldId id="261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65" r:id="rId25"/>
    <p:sldId id="264" r:id="rId26"/>
    <p:sldId id="269" r:id="rId27"/>
    <p:sldId id="273" r:id="rId28"/>
    <p:sldId id="275" r:id="rId29"/>
    <p:sldId id="274" r:id="rId30"/>
    <p:sldId id="291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04" autoAdjust="0"/>
    <p:restoredTop sz="86383" autoAdjust="0"/>
  </p:normalViewPr>
  <p:slideViewPr>
    <p:cSldViewPr snapToGrid="0">
      <p:cViewPr varScale="1">
        <p:scale>
          <a:sx n="54" d="100"/>
          <a:sy n="54" d="100"/>
        </p:scale>
        <p:origin x="72" y="3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0F906-D6C5-412C-B482-67B3BE1891F5}" type="datetimeFigureOut">
              <a:rPr lang="en-US" smtClean="0"/>
              <a:t>10/3/2017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F380EE-7BE2-4462-B1F0-B4B95AD4E7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9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3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1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1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8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0.xml"/></Relationships>
</file>

<file path=ppt/notesSlides/_rels/notesSlide2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1.xml"/></Relationships>
</file>

<file path=ppt/notesSlides/_rels/notesSlide2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2.xml"/></Relationships>
</file>

<file path=ppt/notesSlides/_rels/notesSlide2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3.xml"/></Relationships>
</file>

<file path=ppt/notesSlides/_rels/notesSlide2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4.xml"/></Relationships>
</file>

<file path=ppt/notesSlides/_rels/notesSlide2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5.xml"/></Relationships>
</file>

<file path=ppt/notesSlides/_rels/notesSlide2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6.xml"/></Relationships>
</file>

<file path=ppt/notesSlides/_rels/notesSlide2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7.xml"/></Relationships>
</file>

<file path=ppt/notesSlides/_rels/notesSlide2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8.xml"/></Relationships>
</file>

<file path=ppt/notesSlides/_rels/notesSlide2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9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3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0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594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42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3537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86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641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061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069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0868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875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937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5120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1891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921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9961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067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0212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2958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534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605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5051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3108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797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2183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55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19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Come</a:t>
            </a:r>
            <a:r>
              <a:rPr lang="en-US" baseline="0" dirty="0"/>
              <a:t> back-why is this 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173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412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5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2832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F380EE-7BE2-4462-B1F0-B4B95AD4E7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0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756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71607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12217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932870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549403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1527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4C608-40B1-4030-A28D-5B74BC98ADCE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219274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31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F6764DA5-CD3D-4590-A511-FCD3BC7A793E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93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859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62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3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65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2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5918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91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638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4924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4" r:id="rId12"/>
    <p:sldLayoutId id="2147483865" r:id="rId13"/>
    <p:sldLayoutId id="2147483866" r:id="rId14"/>
    <p:sldLayoutId id="2147483867" r:id="rId15"/>
    <p:sldLayoutId id="2147483868" r:id="rId16"/>
    <p:sldLayoutId id="214748386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olaw/departures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7820741" cy="1373070"/>
          </a:xfrm>
        </p:spPr>
        <p:txBody>
          <a:bodyPr/>
          <a:lstStyle/>
          <a:p>
            <a:r>
              <a:rPr lang="en-US" sz="3600" dirty="0">
                <a:latin typeface="Arial Black" panose="020B0A04020102020204" pitchFamily="34" charset="0"/>
              </a:rPr>
              <a:t>Departures from the </a:t>
            </a:r>
            <a:r>
              <a:rPr lang="en-US" sz="3600" i="1" dirty="0" smtClean="0">
                <a:latin typeface="Arial Black" panose="020B0A04020102020204" pitchFamily="34" charset="0"/>
              </a:rPr>
              <a:t>Guide</a:t>
            </a:r>
            <a:endParaRPr lang="en-US" sz="3600" i="1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211027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Elizabeth </a:t>
            </a:r>
            <a:r>
              <a:rPr lang="en-US" dirty="0" err="1"/>
              <a:t>Dodemaide</a:t>
            </a:r>
            <a:r>
              <a:rPr lang="en-US" dirty="0"/>
              <a:t>, Rutgers University</a:t>
            </a:r>
          </a:p>
          <a:p>
            <a:pPr algn="l"/>
            <a:r>
              <a:rPr lang="en-US" dirty="0"/>
              <a:t>Jo Ann Henry, NYU School of Medicine</a:t>
            </a:r>
          </a:p>
          <a:p>
            <a:pPr algn="l"/>
            <a:r>
              <a:rPr lang="en-US" dirty="0"/>
              <a:t>Alison D. Pohl, UConn Health</a:t>
            </a:r>
          </a:p>
          <a:p>
            <a:pPr algn="l"/>
            <a:r>
              <a:rPr lang="en-US" dirty="0"/>
              <a:t>Claudia Swanson, Yale University</a:t>
            </a:r>
          </a:p>
          <a:p>
            <a:pPr algn="l"/>
            <a:r>
              <a:rPr lang="en-US" dirty="0"/>
              <a:t>Sandra Wilkins, Michigan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2892611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608339"/>
            <a:ext cx="9613861" cy="3599316"/>
          </a:xfrm>
        </p:spPr>
        <p:txBody>
          <a:bodyPr>
            <a:normAutofit/>
          </a:bodyPr>
          <a:lstStyle/>
          <a:p>
            <a:r>
              <a:rPr lang="en-US" sz="2800" dirty="0"/>
              <a:t>As IACUC members, you need to recognize potential departures when reviewing protocols or the animal care and use program e.g</a:t>
            </a:r>
            <a:r>
              <a:rPr lang="en-US" sz="2800" dirty="0" smtClean="0"/>
              <a:t>. </a:t>
            </a:r>
            <a:r>
              <a:rPr lang="en-US" sz="2800" dirty="0"/>
              <a:t>when inspecting animal facilities and labs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It is important to realize that something may or may not be a departure from the </a:t>
            </a:r>
            <a:r>
              <a:rPr lang="en-US" sz="2800" i="1" dirty="0"/>
              <a:t>Guide </a:t>
            </a:r>
          </a:p>
        </p:txBody>
      </p:sp>
    </p:spTree>
    <p:extLst>
      <p:ext uri="{BB962C8B-B14F-4D97-AF65-F5344CB8AC3E}">
        <p14:creationId xmlns:p14="http://schemas.microsoft.com/office/powerpoint/2010/main" val="874536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7" descr="Photo of mouse in cage" title="Photo of mouse in cage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091"/>
          <a:stretch/>
        </p:blipFill>
        <p:spPr>
          <a:xfrm>
            <a:off x="6486429" y="2513356"/>
            <a:ext cx="3807753" cy="2273300"/>
          </a:xfrm>
          <a:prstGeom prst="rect">
            <a:avLst/>
          </a:prstGeom>
        </p:spPr>
      </p:pic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0322" y="2336873"/>
            <a:ext cx="4553036" cy="3599316"/>
          </a:xfrm>
        </p:spPr>
        <p:txBody>
          <a:bodyPr/>
          <a:lstStyle/>
          <a:p>
            <a:r>
              <a:rPr lang="en-US" dirty="0"/>
              <a:t>What if this is an adult breeding male?</a:t>
            </a:r>
          </a:p>
          <a:p>
            <a:r>
              <a:rPr lang="en-US" dirty="0"/>
              <a:t>What if this is 1 of 4 littermates all of the same sex?</a:t>
            </a:r>
          </a:p>
          <a:p>
            <a:r>
              <a:rPr lang="en-US" dirty="0"/>
              <a:t>What if it is the last experimental mouse in the cage?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DEPARTURE? Single Housing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6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THINK-PAIR-SHARE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292479" cy="3599316"/>
          </a:xfrm>
        </p:spPr>
        <p:txBody>
          <a:bodyPr/>
          <a:lstStyle/>
          <a:p>
            <a:endParaRPr lang="en-US" dirty="0"/>
          </a:p>
          <a:p>
            <a:r>
              <a:rPr lang="en-US" sz="3200" dirty="0"/>
              <a:t>To do this exercise, get </a:t>
            </a:r>
            <a:r>
              <a:rPr lang="en-US" sz="3200" dirty="0" smtClean="0"/>
              <a:t>out </a:t>
            </a:r>
            <a:r>
              <a:rPr lang="en-US" sz="3200" dirty="0"/>
              <a:t>your copy of the </a:t>
            </a:r>
            <a:r>
              <a:rPr lang="en-US" sz="3200" i="1" dirty="0"/>
              <a:t>Guide</a:t>
            </a:r>
          </a:p>
          <a:p>
            <a:r>
              <a:rPr lang="en-US" sz="3200" dirty="0" smtClean="0"/>
              <a:t>In </a:t>
            </a:r>
            <a:r>
              <a:rPr lang="en-US" sz="3200" dirty="0"/>
              <a:t>your group, identify 5 potential departures from standards (2 minutes</a:t>
            </a:r>
            <a:r>
              <a:rPr lang="en-US" sz="3200" dirty="0" smtClean="0"/>
              <a:t>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291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THINK-PAIR-SHARE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02698" cy="3599316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sz="3200" dirty="0"/>
              <a:t>Each group is assigned 1 departure (3 minutes)</a:t>
            </a:r>
          </a:p>
          <a:p>
            <a:endParaRPr lang="en-US" sz="3200" dirty="0"/>
          </a:p>
          <a:p>
            <a:r>
              <a:rPr lang="en-US" sz="3200" dirty="0"/>
              <a:t>Develop a scenario in which your departure would be:</a:t>
            </a:r>
          </a:p>
          <a:p>
            <a:endParaRPr lang="en-US" sz="3200" dirty="0"/>
          </a:p>
          <a:p>
            <a:pPr lvl="2"/>
            <a:r>
              <a:rPr lang="en-US" sz="3000" dirty="0"/>
              <a:t>Perceived departure</a:t>
            </a:r>
          </a:p>
          <a:p>
            <a:pPr lvl="2"/>
            <a:r>
              <a:rPr lang="en-US" sz="3000" dirty="0"/>
              <a:t>True departure</a:t>
            </a:r>
          </a:p>
          <a:p>
            <a:pPr lvl="2"/>
            <a:r>
              <a:rPr lang="en-US" sz="3000" dirty="0"/>
              <a:t>Not a departure	</a:t>
            </a:r>
          </a:p>
        </p:txBody>
      </p:sp>
    </p:spTree>
    <p:extLst>
      <p:ext uri="{BB962C8B-B14F-4D97-AF65-F5344CB8AC3E}">
        <p14:creationId xmlns:p14="http://schemas.microsoft.com/office/powerpoint/2010/main" val="25034295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HOUSING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63892" cy="4035352"/>
          </a:xfrm>
        </p:spPr>
        <p:txBody>
          <a:bodyPr>
            <a:normAutofit/>
          </a:bodyPr>
          <a:lstStyle/>
          <a:p>
            <a:r>
              <a:rPr lang="en-US" dirty="0"/>
              <a:t>So, let’s look at our initial example of single housing because if you see “single housing” in a protocol, it should pique your interest</a:t>
            </a:r>
          </a:p>
          <a:p>
            <a:pPr lvl="1"/>
            <a:r>
              <a:rPr lang="en-US" sz="2400" dirty="0"/>
              <a:t>But is it a departure?</a:t>
            </a:r>
          </a:p>
          <a:p>
            <a:pPr lvl="2"/>
            <a:r>
              <a:rPr lang="en-US" sz="2400" dirty="0"/>
              <a:t>Is it a social species?</a:t>
            </a:r>
          </a:p>
          <a:p>
            <a:pPr lvl="2"/>
            <a:r>
              <a:rPr lang="en-US" sz="2400" dirty="0"/>
              <a:t>Is it a fighting male that is going to be separated?</a:t>
            </a:r>
          </a:p>
          <a:p>
            <a:pPr lvl="2"/>
            <a:r>
              <a:rPr lang="en-US" sz="2400" dirty="0"/>
              <a:t>Is it a post-surgical animal where aggression is anticipated and needs to be avoided?</a:t>
            </a:r>
          </a:p>
          <a:p>
            <a:pPr lvl="1"/>
            <a:r>
              <a:rPr lang="en-US" sz="2400" dirty="0"/>
              <a:t>Does it have an exception in the </a:t>
            </a:r>
            <a:r>
              <a:rPr lang="en-US" sz="2400" i="1" dirty="0"/>
              <a:t>Guide</a:t>
            </a:r>
            <a:r>
              <a:rPr lang="en-US" sz="2400" dirty="0"/>
              <a:t>?</a:t>
            </a:r>
          </a:p>
          <a:p>
            <a:r>
              <a:rPr lang="en-US" dirty="0"/>
              <a:t>You can see that we almost always need more information to be sure</a:t>
            </a:r>
          </a:p>
        </p:txBody>
      </p:sp>
    </p:spTree>
    <p:extLst>
      <p:ext uri="{BB962C8B-B14F-4D97-AF65-F5344CB8AC3E}">
        <p14:creationId xmlns:p14="http://schemas.microsoft.com/office/powerpoint/2010/main" val="1774341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AND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63892" cy="4035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SCENARIO ONE</a:t>
            </a:r>
          </a:p>
          <a:p>
            <a:r>
              <a:rPr lang="en-US" sz="2800" dirty="0"/>
              <a:t>An institution has housed all dogs in small social groups</a:t>
            </a:r>
          </a:p>
          <a:p>
            <a:r>
              <a:rPr lang="en-US" sz="2800" dirty="0"/>
              <a:t>One of the dogs is older and the AV determines that social housing isn’t appropriate because of arthritis and requires specialized care (e.g., softer flooring)</a:t>
            </a:r>
          </a:p>
          <a:p>
            <a:r>
              <a:rPr lang="en-US" sz="2800" dirty="0"/>
              <a:t>The IACUC is notified of the requirement for single housing</a:t>
            </a:r>
          </a:p>
        </p:txBody>
      </p:sp>
    </p:spTree>
    <p:extLst>
      <p:ext uri="{BB962C8B-B14F-4D97-AF65-F5344CB8AC3E}">
        <p14:creationId xmlns:p14="http://schemas.microsoft.com/office/powerpoint/2010/main" val="501279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ONE – POLLING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163892" cy="4035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Is this a Deviation from the </a:t>
            </a:r>
            <a:r>
              <a:rPr lang="en-US" sz="2800" i="1" dirty="0"/>
              <a:t>Guide</a:t>
            </a:r>
            <a:r>
              <a:rPr lang="en-US" sz="2800" dirty="0"/>
              <a:t>:</a:t>
            </a:r>
          </a:p>
          <a:p>
            <a:pPr marL="457200" lvl="1" indent="0">
              <a:buNone/>
            </a:pPr>
            <a:r>
              <a:rPr lang="en-US" sz="2800" dirty="0"/>
              <a:t>A – Yes</a:t>
            </a:r>
          </a:p>
          <a:p>
            <a:pPr marL="457200" lvl="1" indent="0">
              <a:buNone/>
            </a:pPr>
            <a:r>
              <a:rPr lang="en-US" sz="2800" dirty="0"/>
              <a:t>B – No</a:t>
            </a:r>
          </a:p>
          <a:p>
            <a:pPr marL="457200" lvl="1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Does this need to be reported in the semi-annual report?</a:t>
            </a:r>
          </a:p>
          <a:p>
            <a:pPr marL="0" indent="0">
              <a:buNone/>
            </a:pPr>
            <a:r>
              <a:rPr lang="en-US" sz="2800" dirty="0"/>
              <a:t>    A – Yes</a:t>
            </a:r>
          </a:p>
          <a:p>
            <a:pPr marL="0" indent="0">
              <a:buNone/>
            </a:pPr>
            <a:r>
              <a:rPr lang="en-US" sz="2800" dirty="0"/>
              <a:t>    B - No</a:t>
            </a:r>
          </a:p>
        </p:txBody>
      </p:sp>
    </p:spTree>
    <p:extLst>
      <p:ext uri="{BB962C8B-B14F-4D97-AF65-F5344CB8AC3E}">
        <p14:creationId xmlns:p14="http://schemas.microsoft.com/office/powerpoint/2010/main" val="4240239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ONE –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3"/>
            <a:ext cx="10649667" cy="4035352"/>
          </a:xfrm>
        </p:spPr>
        <p:txBody>
          <a:bodyPr>
            <a:normAutofit/>
          </a:bodyPr>
          <a:lstStyle/>
          <a:p>
            <a:r>
              <a:rPr lang="en-US" sz="2800" dirty="0"/>
              <a:t>The </a:t>
            </a:r>
            <a:r>
              <a:rPr lang="en-US" sz="2800" i="1" dirty="0"/>
              <a:t>Guide</a:t>
            </a:r>
            <a:r>
              <a:rPr lang="en-US" sz="2800" dirty="0"/>
              <a:t> states that social animals </a:t>
            </a:r>
            <a:r>
              <a:rPr lang="en-US" sz="2800" dirty="0">
                <a:solidFill>
                  <a:srgbClr val="FFFF00"/>
                </a:solidFill>
              </a:rPr>
              <a:t>should</a:t>
            </a:r>
            <a:r>
              <a:rPr lang="en-US" sz="2800" dirty="0"/>
              <a:t> be housed socially unless they need to be single housed for experimental reasons or </a:t>
            </a:r>
            <a:r>
              <a:rPr lang="en-US" sz="2800" dirty="0" smtClean="0"/>
              <a:t>incompatibility.  </a:t>
            </a:r>
            <a:r>
              <a:rPr lang="en-US" sz="2800" dirty="0"/>
              <a:t>Single housing should be an exception based on experimental requirements or veterinary concerns about an animal’s </a:t>
            </a:r>
            <a:r>
              <a:rPr lang="en-US" sz="2800" dirty="0" smtClean="0"/>
              <a:t>well-being.</a:t>
            </a:r>
            <a:endParaRPr lang="en-US" sz="2800" dirty="0"/>
          </a:p>
          <a:p>
            <a:r>
              <a:rPr lang="en-US" sz="2800" dirty="0"/>
              <a:t>In this scenario, this is a deviation from a should statement but it is acceptable according to the </a:t>
            </a:r>
            <a:r>
              <a:rPr lang="en-US" sz="2800" i="1" dirty="0"/>
              <a:t>Guide</a:t>
            </a:r>
            <a:r>
              <a:rPr lang="en-US" sz="2800" dirty="0"/>
              <a:t> because of the veterinarian’s concern, so it is not a departure from the </a:t>
            </a:r>
            <a:r>
              <a:rPr lang="en-US" sz="2800" i="1" dirty="0"/>
              <a:t>Guide</a:t>
            </a:r>
            <a:r>
              <a:rPr lang="en-US" sz="2800" dirty="0"/>
              <a:t>.</a:t>
            </a:r>
          </a:p>
          <a:p>
            <a:r>
              <a:rPr lang="en-US" sz="2800" dirty="0"/>
              <a:t>It does not need to be reported in the semi-annual report.</a:t>
            </a:r>
          </a:p>
        </p:txBody>
      </p:sp>
    </p:spTree>
    <p:extLst>
      <p:ext uri="{BB962C8B-B14F-4D97-AF65-F5344CB8AC3E}">
        <p14:creationId xmlns:p14="http://schemas.microsoft.com/office/powerpoint/2010/main" val="3140050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AND POLLING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0" y="2336873"/>
            <a:ext cx="10649667" cy="40353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SCENARIO TWO</a:t>
            </a:r>
          </a:p>
          <a:p>
            <a:r>
              <a:rPr lang="en-US" sz="2800" dirty="0"/>
              <a:t>The IACUC is holding its semi-annual review and realizes that one department’s laboratories were not reviewed during the last semi-annual </a:t>
            </a:r>
            <a:r>
              <a:rPr lang="en-US" sz="2800" dirty="0" smtClean="0"/>
              <a:t>inspection.</a:t>
            </a:r>
            <a:endParaRPr lang="en-US" sz="2800" dirty="0"/>
          </a:p>
          <a:p>
            <a:r>
              <a:rPr lang="en-US" sz="2800" dirty="0"/>
              <a:t>The IACUC Administrator informs the IACUC that the laboratories were last inspected 11 months </a:t>
            </a:r>
            <a:r>
              <a:rPr lang="en-US" sz="2800" dirty="0" smtClean="0"/>
              <a:t>ago.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27615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TWO – POLLING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49667" cy="4035352"/>
          </a:xfrm>
        </p:spPr>
        <p:txBody>
          <a:bodyPr>
            <a:noAutofit/>
          </a:bodyPr>
          <a:lstStyle/>
          <a:p>
            <a:r>
              <a:rPr lang="en-US" sz="2800" dirty="0"/>
              <a:t>Is this a deviation from the </a:t>
            </a:r>
            <a:r>
              <a:rPr lang="en-US" sz="2800" i="1" dirty="0"/>
              <a:t>Guide</a:t>
            </a:r>
            <a:r>
              <a:rPr lang="en-US" sz="2800" dirty="0"/>
              <a:t>?</a:t>
            </a:r>
          </a:p>
          <a:p>
            <a:pPr marL="457200" lvl="1" indent="0">
              <a:buNone/>
            </a:pPr>
            <a:r>
              <a:rPr lang="en-US" sz="2800" dirty="0"/>
              <a:t>A – Yes</a:t>
            </a:r>
          </a:p>
          <a:p>
            <a:pPr marL="457200" lvl="1" indent="0">
              <a:buNone/>
            </a:pPr>
            <a:r>
              <a:rPr lang="en-US" sz="2800" dirty="0"/>
              <a:t>B - No</a:t>
            </a:r>
          </a:p>
          <a:p>
            <a:r>
              <a:rPr lang="en-US" sz="2800" dirty="0"/>
              <a:t>Does this need to be reported in the semi-annual report?</a:t>
            </a:r>
          </a:p>
          <a:p>
            <a:pPr marL="457200" lvl="1" indent="0">
              <a:buNone/>
            </a:pPr>
            <a:r>
              <a:rPr lang="en-US" sz="2800" dirty="0"/>
              <a:t>A – Yes</a:t>
            </a:r>
          </a:p>
          <a:p>
            <a:pPr marL="457200" lvl="1" indent="0">
              <a:buNone/>
            </a:pPr>
            <a:r>
              <a:rPr lang="en-US" sz="2800" dirty="0"/>
              <a:t>B - No</a:t>
            </a:r>
          </a:p>
          <a:p>
            <a:r>
              <a:rPr lang="en-US" sz="2800" dirty="0"/>
              <a:t>Does this need to be reported to a federal agency?</a:t>
            </a:r>
          </a:p>
          <a:p>
            <a:pPr marL="457200" lvl="1" indent="0">
              <a:buNone/>
            </a:pPr>
            <a:r>
              <a:rPr lang="en-US" sz="2800" dirty="0"/>
              <a:t>A – Yes</a:t>
            </a:r>
          </a:p>
          <a:p>
            <a:pPr marL="457200" lvl="1" indent="0">
              <a:buNone/>
            </a:pPr>
            <a:r>
              <a:rPr lang="en-US" sz="2800" dirty="0"/>
              <a:t>B - No</a:t>
            </a:r>
          </a:p>
        </p:txBody>
      </p:sp>
    </p:spTree>
    <p:extLst>
      <p:ext uri="{BB962C8B-B14F-4D97-AF65-F5344CB8AC3E}">
        <p14:creationId xmlns:p14="http://schemas.microsoft.com/office/powerpoint/2010/main" val="166973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85" y="2497898"/>
            <a:ext cx="10839628" cy="4017201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Standards = all regulations, policies, and guidelines</a:t>
            </a:r>
          </a:p>
          <a:p>
            <a:r>
              <a:rPr lang="en-US" sz="3200" dirty="0"/>
              <a:t>Deviation = things different from the “norm”</a:t>
            </a:r>
          </a:p>
          <a:p>
            <a:r>
              <a:rPr lang="en-US" sz="3200" dirty="0"/>
              <a:t>Departures = deviation from the standards of the </a:t>
            </a:r>
            <a:r>
              <a:rPr lang="en-US" sz="3200" i="1" dirty="0"/>
              <a:t>Guide</a:t>
            </a:r>
            <a:r>
              <a:rPr lang="en-US" sz="3200" dirty="0"/>
              <a:t> that have to be reported</a:t>
            </a:r>
          </a:p>
          <a:p>
            <a:r>
              <a:rPr lang="en-US" sz="3200" dirty="0"/>
              <a:t>Perceived departures= what you “start with” when reading protocols or found on a semi-annual inspection; may be departures - not sure, need more information</a:t>
            </a:r>
          </a:p>
          <a:p>
            <a:r>
              <a:rPr lang="en-US" sz="3200" dirty="0"/>
              <a:t>True departure = assessed and confirmed</a:t>
            </a:r>
          </a:p>
          <a:p>
            <a:r>
              <a:rPr lang="en-US" sz="3200" dirty="0"/>
              <a:t>Must = minimum standard required of all assured institutions</a:t>
            </a:r>
          </a:p>
          <a:p>
            <a:r>
              <a:rPr lang="en-US" sz="3200" dirty="0"/>
              <a:t>Should = often involve performance standards</a:t>
            </a:r>
          </a:p>
          <a:p>
            <a:r>
              <a:rPr lang="en-US" sz="3200" dirty="0"/>
              <a:t>May = suggestion that an institution can use if they choose to do </a:t>
            </a:r>
            <a:r>
              <a:rPr lang="en-US" sz="3200" dirty="0" smtClean="0"/>
              <a:t>so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50655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TWO –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49667" cy="4035352"/>
          </a:xfrm>
        </p:spPr>
        <p:txBody>
          <a:bodyPr>
            <a:noAutofit/>
          </a:bodyPr>
          <a:lstStyle/>
          <a:p>
            <a:r>
              <a:rPr lang="en-US" sz="2800" dirty="0"/>
              <a:t>The </a:t>
            </a:r>
            <a:r>
              <a:rPr lang="en-US" sz="2800" i="1" dirty="0"/>
              <a:t>Guide</a:t>
            </a:r>
            <a:r>
              <a:rPr lang="en-US" sz="2800" dirty="0"/>
              <a:t> states that both the HREA and AWA require the IACUC to inspect animal care and use facilities, including sites used for animal surgeries, every </a:t>
            </a:r>
            <a:r>
              <a:rPr lang="en-US" sz="2800" dirty="0" smtClean="0"/>
              <a:t>6 </a:t>
            </a:r>
            <a:r>
              <a:rPr lang="en-US" sz="2800" dirty="0"/>
              <a:t>months. </a:t>
            </a:r>
          </a:p>
          <a:p>
            <a:r>
              <a:rPr lang="en-US" sz="2800" dirty="0"/>
              <a:t>As OLAW expects areas in which animals are used for surgical procedures to be inspected every 6 months, this would be non-compliance with PHS Policy</a:t>
            </a:r>
          </a:p>
          <a:p>
            <a:r>
              <a:rPr lang="en-US" sz="2800" dirty="0"/>
              <a:t>This must be reported to OLAW, and the IACUC would have to develop a plan of action and a schedule to correct this deviation.</a:t>
            </a:r>
          </a:p>
        </p:txBody>
      </p:sp>
    </p:spTree>
    <p:extLst>
      <p:ext uri="{BB962C8B-B14F-4D97-AF65-F5344CB8AC3E}">
        <p14:creationId xmlns:p14="http://schemas.microsoft.com/office/powerpoint/2010/main" val="298926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DEPARTURE SUMMARIES – </a:t>
            </a:r>
            <a:br>
              <a:rPr lang="en-US" dirty="0" smtClean="0"/>
            </a:br>
            <a:r>
              <a:rPr lang="en-US" dirty="0" smtClean="0"/>
              <a:t>Specifically Described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49667" cy="4035352"/>
          </a:xfrm>
        </p:spPr>
        <p:txBody>
          <a:bodyPr>
            <a:noAutofit/>
          </a:bodyPr>
          <a:lstStyle/>
          <a:p>
            <a:r>
              <a:rPr lang="en-US" sz="2800" dirty="0"/>
              <a:t>If an activity is performed according to a specifically described exception listed in the </a:t>
            </a:r>
            <a:r>
              <a:rPr lang="en-US" sz="2800" i="1" dirty="0"/>
              <a:t>Guide</a:t>
            </a:r>
            <a:r>
              <a:rPr lang="en-US" sz="2800" dirty="0"/>
              <a:t>, then:</a:t>
            </a:r>
          </a:p>
          <a:p>
            <a:pPr lvl="1"/>
            <a:r>
              <a:rPr lang="en-US" sz="2800" dirty="0"/>
              <a:t>It is not a departure</a:t>
            </a:r>
          </a:p>
          <a:p>
            <a:pPr lvl="1"/>
            <a:r>
              <a:rPr lang="en-US" sz="2800" dirty="0"/>
              <a:t>It does not need to be listed in the semi-annual report</a:t>
            </a:r>
          </a:p>
          <a:p>
            <a:pPr lvl="1"/>
            <a:r>
              <a:rPr lang="en-US" sz="2800" dirty="0"/>
              <a:t>It does not need to be reported to OLAW</a:t>
            </a:r>
          </a:p>
        </p:txBody>
      </p:sp>
    </p:spTree>
    <p:extLst>
      <p:ext uri="{BB962C8B-B14F-4D97-AF65-F5344CB8AC3E}">
        <p14:creationId xmlns:p14="http://schemas.microsoft.com/office/powerpoint/2010/main" val="33469525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DEPARTURE SUMMARIES – </a:t>
            </a:r>
            <a:br>
              <a:rPr lang="en-US" dirty="0" smtClean="0"/>
            </a:br>
            <a:r>
              <a:rPr lang="en-US" dirty="0" smtClean="0"/>
              <a:t>Deviating from a Must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649667" cy="4035352"/>
          </a:xfrm>
        </p:spPr>
        <p:txBody>
          <a:bodyPr>
            <a:noAutofit/>
          </a:bodyPr>
          <a:lstStyle/>
          <a:p>
            <a:r>
              <a:rPr lang="en-US" dirty="0"/>
              <a:t>If you are deviating from a must statement in the </a:t>
            </a:r>
            <a:r>
              <a:rPr lang="en-US" i="1" dirty="0"/>
              <a:t>Guide </a:t>
            </a:r>
            <a:r>
              <a:rPr lang="en-US" dirty="0"/>
              <a:t>based on IACUC-approved scientific, veterinary, or animal welfare reason, then:</a:t>
            </a:r>
          </a:p>
          <a:p>
            <a:pPr lvl="1"/>
            <a:r>
              <a:rPr lang="en-US" sz="2400" dirty="0"/>
              <a:t>It is an approved departure</a:t>
            </a:r>
          </a:p>
          <a:p>
            <a:pPr lvl="1"/>
            <a:r>
              <a:rPr lang="en-US" sz="2400" dirty="0"/>
              <a:t>It must be detailed in the semi-annual report</a:t>
            </a:r>
          </a:p>
          <a:p>
            <a:pPr lvl="1"/>
            <a:r>
              <a:rPr lang="en-US" sz="2400" dirty="0"/>
              <a:t>It does not have to be reported to OLAW</a:t>
            </a:r>
          </a:p>
          <a:p>
            <a:r>
              <a:rPr lang="en-US" dirty="0"/>
              <a:t>If you are deviating from a must statement in the </a:t>
            </a:r>
            <a:r>
              <a:rPr lang="en-US" i="1" dirty="0"/>
              <a:t>Guide</a:t>
            </a:r>
            <a:r>
              <a:rPr lang="en-US" dirty="0"/>
              <a:t> and there is no IACUC approval, then:</a:t>
            </a:r>
          </a:p>
          <a:p>
            <a:pPr lvl="1"/>
            <a:r>
              <a:rPr lang="en-US" sz="2400" dirty="0"/>
              <a:t>It is not only a departure, it is non-compliance</a:t>
            </a:r>
          </a:p>
          <a:p>
            <a:pPr lvl="1"/>
            <a:r>
              <a:rPr lang="en-US" sz="2400" dirty="0"/>
              <a:t>It must be reported to the IO</a:t>
            </a:r>
          </a:p>
          <a:p>
            <a:pPr lvl="1"/>
            <a:r>
              <a:rPr lang="en-US" sz="2400" dirty="0"/>
              <a:t>It must be reported to OLAW</a:t>
            </a:r>
          </a:p>
        </p:txBody>
      </p:sp>
    </p:spTree>
    <p:extLst>
      <p:ext uri="{BB962C8B-B14F-4D97-AF65-F5344CB8AC3E}">
        <p14:creationId xmlns:p14="http://schemas.microsoft.com/office/powerpoint/2010/main" val="7760437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DEPARTURE SUMMARIES – </a:t>
            </a:r>
            <a:br>
              <a:rPr lang="en-US" dirty="0" smtClean="0"/>
            </a:br>
            <a:r>
              <a:rPr lang="en-US" dirty="0" smtClean="0"/>
              <a:t>Deviating from a Should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143125"/>
            <a:ext cx="10878267" cy="458628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If you are deviating from a should statement that is based on an established performance standard, then: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 not a departure from the </a:t>
            </a:r>
            <a:r>
              <a:rPr lang="en-US" i="1" dirty="0"/>
              <a:t>Guide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does not have to be reported in the semi-annual report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does not have to be reported to OLAW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If you are deviating from a should statement that is based on an IACUC-approved scientific, veterinary, or welfare reasons, then: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 an approved </a:t>
            </a:r>
            <a:r>
              <a:rPr lang="en-US" dirty="0" err="1"/>
              <a:t>depature</a:t>
            </a:r>
            <a:r>
              <a:rPr lang="en-US" dirty="0"/>
              <a:t> from the Guide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 reported in the semi-annual report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does not have to be reported to OLAW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If you are deviating from a should statement without IACUC approval, then: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is not only a departure, it is non-compliance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needs to be reported to the IO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dirty="0"/>
              <a:t>It needs to be reported to OLAW</a:t>
            </a:r>
          </a:p>
        </p:txBody>
      </p:sp>
    </p:spTree>
    <p:extLst>
      <p:ext uri="{BB962C8B-B14F-4D97-AF65-F5344CB8AC3E}">
        <p14:creationId xmlns:p14="http://schemas.microsoft.com/office/powerpoint/2010/main" val="513608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MAPPING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Create a concept map illustrating potential impacts from your assigned departure (5 minutes)</a:t>
            </a:r>
          </a:p>
        </p:txBody>
      </p:sp>
    </p:spTree>
    <p:extLst>
      <p:ext uri="{BB962C8B-B14F-4D97-AF65-F5344CB8AC3E}">
        <p14:creationId xmlns:p14="http://schemas.microsoft.com/office/powerpoint/2010/main" val="4424272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ample concept map" title="Sample concept ma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047" y="1977140"/>
            <a:ext cx="6858000" cy="47732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747623"/>
            <a:ext cx="10058400" cy="817266"/>
          </a:xfrm>
        </p:spPr>
        <p:txBody>
          <a:bodyPr/>
          <a:lstStyle/>
          <a:p>
            <a:r>
              <a:rPr lang="en-US" dirty="0"/>
              <a:t>SAMPLE CONCEPT MAP</a:t>
            </a:r>
          </a:p>
        </p:txBody>
      </p:sp>
    </p:spTree>
    <p:extLst>
      <p:ext uri="{BB962C8B-B14F-4D97-AF65-F5344CB8AC3E}">
        <p14:creationId xmlns:p14="http://schemas.microsoft.com/office/powerpoint/2010/main" val="242684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SUMMATIVE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0785" y="2290866"/>
            <a:ext cx="9613861" cy="35993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200" dirty="0"/>
              <a:t>You are reviewing a protocol submission in which the Investigator proposes to singly house cotton rats.  The Investigator will bring the animals to his/her laboratory to perform a surgery for implantation of a cannula.  The cannula will be used to administer a non-pharmaceutical grade experimental compound and the animals will be housed overnight in the laboratory.  Cotton rats will be euthanized by lethal injection.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02081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79735"/>
            <a:ext cx="10206754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1. Identify the perceived departures in this scenario.</a:t>
            </a:r>
          </a:p>
          <a:p>
            <a:pPr marL="0" indent="0">
              <a:buNone/>
            </a:pPr>
            <a:r>
              <a:rPr lang="en-US" sz="2800" dirty="0"/>
              <a:t>2. List the relevant resources to evaluate the perceived departures.</a:t>
            </a:r>
          </a:p>
          <a:p>
            <a:pPr marL="0" indent="0">
              <a:buNone/>
            </a:pPr>
            <a:r>
              <a:rPr lang="en-US" sz="2800" dirty="0"/>
              <a:t>3. What further information is needed to determine if the perceived departures are true?</a:t>
            </a:r>
          </a:p>
          <a:p>
            <a:pPr marL="0" indent="0">
              <a:buNone/>
            </a:pPr>
            <a:r>
              <a:rPr lang="en-US" sz="2800" dirty="0"/>
              <a:t>4. As written, do any potential departures require reporting and, if so, to whom and why?</a:t>
            </a:r>
          </a:p>
        </p:txBody>
      </p:sp>
    </p:spTree>
    <p:extLst>
      <p:ext uri="{BB962C8B-B14F-4D97-AF65-F5344CB8AC3E}">
        <p14:creationId xmlns:p14="http://schemas.microsoft.com/office/powerpoint/2010/main" val="35420645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RUBRIC</a:t>
            </a:r>
          </a:p>
        </p:txBody>
      </p:sp>
      <p:pic>
        <p:nvPicPr>
          <p:cNvPr id="4" name="Content Placeholder 3" descr="Image of table for assessment" title="Image of table for assessment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87260" y="2336800"/>
            <a:ext cx="8908212" cy="423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171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Following this module you should now be able to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sz="2800" u="sng" dirty="0"/>
              <a:t>Recognize</a:t>
            </a:r>
            <a:r>
              <a:rPr lang="en-US" sz="2800" dirty="0"/>
              <a:t> the relevant resources</a:t>
            </a:r>
          </a:p>
          <a:p>
            <a:r>
              <a:rPr lang="en-US" sz="2800" u="sng" dirty="0"/>
              <a:t>Identify</a:t>
            </a:r>
            <a:r>
              <a:rPr lang="en-US" sz="2800" dirty="0"/>
              <a:t> perceived departures from the standards</a:t>
            </a:r>
          </a:p>
          <a:p>
            <a:r>
              <a:rPr lang="en-US" sz="2800" u="sng" dirty="0"/>
              <a:t>Differentiate</a:t>
            </a:r>
            <a:r>
              <a:rPr lang="en-US" sz="2800" dirty="0"/>
              <a:t> between perceived and true departures</a:t>
            </a:r>
          </a:p>
          <a:p>
            <a:r>
              <a:rPr lang="en-US" sz="2800" u="sng" dirty="0"/>
              <a:t>Evaluate</a:t>
            </a:r>
            <a:r>
              <a:rPr lang="en-US" sz="2800" dirty="0"/>
              <a:t> potential impacts from the departure</a:t>
            </a:r>
          </a:p>
          <a:p>
            <a:r>
              <a:rPr lang="en-US" sz="2800" u="sng" dirty="0"/>
              <a:t>Identify</a:t>
            </a:r>
            <a:r>
              <a:rPr lang="en-US" sz="2800" dirty="0"/>
              <a:t> reporting requirements and process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00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785" y="2497898"/>
            <a:ext cx="10839628" cy="4017201"/>
          </a:xfrm>
        </p:spPr>
        <p:txBody>
          <a:bodyPr>
            <a:normAutofit/>
          </a:bodyPr>
          <a:lstStyle/>
          <a:p>
            <a:r>
              <a:rPr lang="en-US" sz="2800" dirty="0"/>
              <a:t>Links for further definitions:</a:t>
            </a:r>
          </a:p>
          <a:p>
            <a:endParaRPr lang="en-US" sz="2800" dirty="0"/>
          </a:p>
          <a:p>
            <a:r>
              <a:rPr lang="en-US" sz="2800" dirty="0" smtClean="0"/>
              <a:t>OLAW webpage on departures from the </a:t>
            </a:r>
            <a:r>
              <a:rPr lang="en-US" sz="2800" i="1" dirty="0" smtClean="0"/>
              <a:t>Guide</a:t>
            </a:r>
            <a:r>
              <a:rPr lang="en-US" sz="2800" dirty="0" smtClean="0"/>
              <a:t>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 smtClean="0">
                <a:hlinkClick r:id="rId3"/>
              </a:rPr>
              <a:t>https</a:t>
            </a:r>
            <a:r>
              <a:rPr lang="en-US" sz="2800" dirty="0">
                <a:hlinkClick r:id="rId3"/>
              </a:rPr>
              <a:t>://grants.nih.gov/grants/olaw/departures.htm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02917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Special thanks to Dr. Patricia A. Brown, Director, OLAW.  Her OLAW online seminar (9/13/12, revised 10/4/12) was instrumental for this training.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196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721104" cy="3599316"/>
          </a:xfrm>
        </p:spPr>
        <p:txBody>
          <a:bodyPr/>
          <a:lstStyle/>
          <a:p>
            <a:endParaRPr lang="en-US" dirty="0"/>
          </a:p>
          <a:p>
            <a:r>
              <a:rPr lang="en-US" sz="3200" dirty="0"/>
              <a:t>Experienced IACUC members</a:t>
            </a:r>
          </a:p>
          <a:p>
            <a:r>
              <a:rPr lang="en-US" sz="3200" dirty="0"/>
              <a:t>Experienced IACUC </a:t>
            </a:r>
            <a:r>
              <a:rPr lang="en-US" sz="3200" dirty="0" smtClean="0"/>
              <a:t>administrators</a:t>
            </a:r>
          </a:p>
          <a:p>
            <a:r>
              <a:rPr lang="en-US" sz="3200" dirty="0" smtClean="0"/>
              <a:t>Audience </a:t>
            </a:r>
            <a:r>
              <a:rPr lang="en-US" sz="3200" dirty="0"/>
              <a:t>members should have a copy of the </a:t>
            </a:r>
            <a:r>
              <a:rPr lang="en-US" sz="3200" i="1" dirty="0"/>
              <a:t>Guide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236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851045" cy="3599316"/>
          </a:xfrm>
        </p:spPr>
        <p:txBody>
          <a:bodyPr/>
          <a:lstStyle/>
          <a:p>
            <a:endParaRPr lang="en-US" dirty="0"/>
          </a:p>
          <a:p>
            <a:r>
              <a:rPr lang="en-US" sz="3200" dirty="0" smtClean="0"/>
              <a:t>To </a:t>
            </a:r>
            <a:r>
              <a:rPr lang="en-US" sz="3200" dirty="0"/>
              <a:t>have the audience develop a skill set to evaluate departures from the </a:t>
            </a:r>
            <a:r>
              <a:rPr lang="en-US" sz="3200" i="1" dirty="0"/>
              <a:t>Guide</a:t>
            </a:r>
            <a:r>
              <a:rPr lang="en-US" sz="3200" dirty="0"/>
              <a:t> in conjunction with animal welfare and sound scientific practices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08806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457671"/>
          </a:xfrm>
        </p:spPr>
        <p:txBody>
          <a:bodyPr>
            <a:normAutofit fontScale="92500" lnSpcReduction="20000"/>
          </a:bodyPr>
          <a:lstStyle/>
          <a:p>
            <a:endParaRPr lang="en-US" sz="3500" dirty="0"/>
          </a:p>
          <a:p>
            <a:r>
              <a:rPr lang="en-US" sz="2800" dirty="0"/>
              <a:t>Recognize the relevant resources</a:t>
            </a:r>
          </a:p>
          <a:p>
            <a:endParaRPr lang="en-US" sz="2800" dirty="0"/>
          </a:p>
          <a:p>
            <a:r>
              <a:rPr lang="en-US" sz="2800" dirty="0"/>
              <a:t>Identify perceived departures from the </a:t>
            </a:r>
            <a:r>
              <a:rPr lang="en-US" sz="2800" i="1" dirty="0" smtClean="0"/>
              <a:t>Guide</a:t>
            </a:r>
            <a:endParaRPr lang="en-US" sz="2800" i="1" dirty="0"/>
          </a:p>
          <a:p>
            <a:endParaRPr lang="en-US" sz="2800" dirty="0"/>
          </a:p>
          <a:p>
            <a:r>
              <a:rPr lang="en-US" sz="2800" dirty="0"/>
              <a:t>Differentiate between perceived and true departures</a:t>
            </a:r>
          </a:p>
          <a:p>
            <a:endParaRPr lang="en-US" sz="2800" dirty="0"/>
          </a:p>
          <a:p>
            <a:r>
              <a:rPr lang="en-US" sz="2800" dirty="0"/>
              <a:t>Evaluate potential impacts from the departure</a:t>
            </a:r>
          </a:p>
          <a:p>
            <a:endParaRPr lang="en-US" sz="2800" dirty="0"/>
          </a:p>
          <a:p>
            <a:r>
              <a:rPr lang="en-US" sz="2800" dirty="0"/>
              <a:t>Identify reporting requirements and process</a:t>
            </a:r>
          </a:p>
          <a:p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45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10349629" cy="3921052"/>
          </a:xfrm>
        </p:spPr>
        <p:txBody>
          <a:bodyPr>
            <a:normAutofit/>
          </a:bodyPr>
          <a:lstStyle/>
          <a:p>
            <a:endParaRPr lang="en-US" sz="2800" dirty="0"/>
          </a:p>
          <a:p>
            <a:pPr>
              <a:spcAft>
                <a:spcPts val="1200"/>
              </a:spcAft>
            </a:pPr>
            <a:r>
              <a:rPr lang="en-US" sz="2800" dirty="0" smtClean="0"/>
              <a:t>It </a:t>
            </a:r>
            <a:r>
              <a:rPr lang="en-US" sz="2800" dirty="0"/>
              <a:t>is essential that IACUC members recognize resources that can be used to determine if “something” in a protocol or found on a semi-annual inspection might be a deviation from the </a:t>
            </a:r>
            <a:r>
              <a:rPr lang="en-US" sz="2800" i="1" dirty="0"/>
              <a:t>Guide</a:t>
            </a:r>
            <a:endParaRPr lang="en-US" sz="2800" dirty="0"/>
          </a:p>
          <a:p>
            <a:r>
              <a:rPr lang="en-US" sz="2800" dirty="0"/>
              <a:t>It is also essential for IACUC members to recognize resources that will help determine if a deviation is reportable to any federal agency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1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3200" b="1" dirty="0"/>
              <a:t>BRAINSTORM</a:t>
            </a:r>
          </a:p>
          <a:p>
            <a:endParaRPr lang="en-US" sz="3200" dirty="0"/>
          </a:p>
          <a:p>
            <a:r>
              <a:rPr lang="en-US" sz="3200" dirty="0" smtClean="0"/>
              <a:t>What </a:t>
            </a:r>
            <a:r>
              <a:rPr lang="en-US" sz="3200" dirty="0"/>
              <a:t>are the relevant resources that are used to determine departures from regulatory mandates (for this presentation - the </a:t>
            </a:r>
            <a:r>
              <a:rPr lang="en-US" sz="3200" i="1" dirty="0"/>
              <a:t>Guide</a:t>
            </a:r>
            <a:r>
              <a:rPr lang="en-US" sz="3200" dirty="0"/>
              <a:t>)?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94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Guides (8</a:t>
            </a:r>
            <a:r>
              <a:rPr lang="en-US" baseline="30000" dirty="0"/>
              <a:t>th</a:t>
            </a:r>
            <a:r>
              <a:rPr lang="en-US" dirty="0"/>
              <a:t> Edition, Ag guide, “Field guides”)</a:t>
            </a:r>
          </a:p>
          <a:p>
            <a:r>
              <a:rPr lang="en-US" dirty="0"/>
              <a:t>AWA, AWR, AWS, ACP</a:t>
            </a:r>
          </a:p>
          <a:p>
            <a:r>
              <a:rPr lang="en-US" dirty="0"/>
              <a:t>PHS Policy</a:t>
            </a:r>
          </a:p>
          <a:p>
            <a:r>
              <a:rPr lang="en-US" dirty="0"/>
              <a:t>AVMA Euthanasia Guidelines</a:t>
            </a:r>
          </a:p>
          <a:p>
            <a:r>
              <a:rPr lang="en-US" dirty="0"/>
              <a:t>PHS Assurance</a:t>
            </a:r>
          </a:p>
          <a:p>
            <a:r>
              <a:rPr lang="en-US" dirty="0"/>
              <a:t>AAALAC Program Description</a:t>
            </a:r>
          </a:p>
          <a:p>
            <a:r>
              <a:rPr lang="en-US" dirty="0"/>
              <a:t>Subject matter </a:t>
            </a:r>
            <a:r>
              <a:rPr lang="en-US" dirty="0" smtClean="0"/>
              <a:t>experts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1637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424</TotalTime>
  <Words>1461</Words>
  <Application>Microsoft Office PowerPoint</Application>
  <PresentationFormat>Widescreen</PresentationFormat>
  <Paragraphs>199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Arial Black</vt:lpstr>
      <vt:lpstr>Calibri</vt:lpstr>
      <vt:lpstr>Trebuchet MS</vt:lpstr>
      <vt:lpstr>Berlin</vt:lpstr>
      <vt:lpstr>Departures from the Guide</vt:lpstr>
      <vt:lpstr>DEFINITIONS </vt:lpstr>
      <vt:lpstr>DEFINITIONS </vt:lpstr>
      <vt:lpstr>AUDIENCE</vt:lpstr>
      <vt:lpstr>GOAL</vt:lpstr>
      <vt:lpstr>OBJECTIVES</vt:lpstr>
      <vt:lpstr>RESOURCES</vt:lpstr>
      <vt:lpstr>RESOURCES</vt:lpstr>
      <vt:lpstr>RESOURCES</vt:lpstr>
      <vt:lpstr>DEPARTURES</vt:lpstr>
      <vt:lpstr>POTENTIAL DEPARTURE? Single Housing</vt:lpstr>
      <vt:lpstr>THINK-PAIR-SHARE</vt:lpstr>
      <vt:lpstr>THINK-PAIR-SHARE</vt:lpstr>
      <vt:lpstr>SINGLE HOUSING EXAMPLE</vt:lpstr>
      <vt:lpstr>SCENARIOS AND POLLING</vt:lpstr>
      <vt:lpstr>SCENARIO ONE – POLLING QUESTIONS</vt:lpstr>
      <vt:lpstr>SCENARIO ONE – ANSWERS</vt:lpstr>
      <vt:lpstr>SCENARIOS AND POLLING</vt:lpstr>
      <vt:lpstr>SCENARIO TWO – POLLING QUESTIONS</vt:lpstr>
      <vt:lpstr>SCENARIO TWO – ANSWERS</vt:lpstr>
      <vt:lpstr>DEPARTURE SUMMARIES –  Specifically Described Exceptions</vt:lpstr>
      <vt:lpstr>DEPARTURE SUMMARIES –  Deviating from a Must</vt:lpstr>
      <vt:lpstr>DEPARTURE SUMMARIES –  Deviating from a Should</vt:lpstr>
      <vt:lpstr>CONCEPT MAPPING </vt:lpstr>
      <vt:lpstr>SAMPLE CONCEPT MAP</vt:lpstr>
      <vt:lpstr>SUMMATIVE ASSESSMENT</vt:lpstr>
      <vt:lpstr>SCENARIO QUESTIONS</vt:lpstr>
      <vt:lpstr>RUBRIC</vt:lpstr>
      <vt:lpstr>SUMMARY </vt:lpstr>
      <vt:lpstr>Acknowledgements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ICARE Training Module: Departures from the guide</dc:title>
  <dc:subject>ICARE Training Module: Departures from the guide</dc:subject>
  <dc:creator>ICARE Project</dc:creator>
  <cp:keywords>ICARE Training Module: Departures from the guide</cp:keywords>
  <cp:lastModifiedBy>OLAW</cp:lastModifiedBy>
  <cp:revision>99</cp:revision>
  <dcterms:created xsi:type="dcterms:W3CDTF">2016-07-16T15:43:45Z</dcterms:created>
  <dcterms:modified xsi:type="dcterms:W3CDTF">2017-10-03T15:00:30Z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</Properties>
</file>